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50" r:id="rId2"/>
    <p:sldId id="2851" r:id="rId3"/>
    <p:sldId id="285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303D1-F2D1-4AE7-9358-BF85AAA8BC8B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5FBDB-1312-4F98-8366-2C7170F6469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50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6" name="Google Shape;2436;g6083763cf6_5_4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7" name="Google Shape;2437;g6083763cf6_5_4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8721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6" name="Google Shape;2436;g6083763cf6_5_4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7" name="Google Shape;2437;g6083763cf6_5_4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4266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6" name="Google Shape;2436;g6083763cf6_5_4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7" name="Google Shape;2437;g6083763cf6_5_4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455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C943D4-C5B4-180A-D2B9-F82112C903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312517"/>
            <a:ext cx="12243073" cy="74830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B612AB-7EB3-AD93-7783-5690667937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2065103" y="646834"/>
            <a:ext cx="9892146" cy="556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32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2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bg>
      <p:bgPr>
        <a:solidFill>
          <a:schemeClr val="accent6"/>
        </a:solidFill>
        <a:effectLst/>
      </p:bgPr>
    </p:bg>
    <p:spTree>
      <p:nvGrpSpPr>
        <p:cNvPr id="1" name="Shape 3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4" name="Google Shape;3574;p16"/>
          <p:cNvSpPr txBox="1">
            <a:spLocks noGrp="1"/>
          </p:cNvSpPr>
          <p:nvPr>
            <p:ph type="title" hasCustomPrompt="1"/>
          </p:nvPr>
        </p:nvSpPr>
        <p:spPr>
          <a:xfrm>
            <a:off x="5304567" y="720000"/>
            <a:ext cx="4780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7066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3575" name="Google Shape;3575;p16"/>
          <p:cNvSpPr txBox="1">
            <a:spLocks noGrp="1"/>
          </p:cNvSpPr>
          <p:nvPr>
            <p:ph type="subTitle" idx="1"/>
          </p:nvPr>
        </p:nvSpPr>
        <p:spPr>
          <a:xfrm>
            <a:off x="4727767" y="1661367"/>
            <a:ext cx="53568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867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576" name="Google Shape;3576;p16"/>
          <p:cNvSpPr txBox="1">
            <a:spLocks noGrp="1"/>
          </p:cNvSpPr>
          <p:nvPr>
            <p:ph type="title" idx="2" hasCustomPrompt="1"/>
          </p:nvPr>
        </p:nvSpPr>
        <p:spPr>
          <a:xfrm>
            <a:off x="5304567" y="2661525"/>
            <a:ext cx="4780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7066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3577" name="Google Shape;3577;p16"/>
          <p:cNvSpPr txBox="1">
            <a:spLocks noGrp="1"/>
          </p:cNvSpPr>
          <p:nvPr>
            <p:ph type="subTitle" idx="3"/>
          </p:nvPr>
        </p:nvSpPr>
        <p:spPr>
          <a:xfrm>
            <a:off x="4727767" y="3602892"/>
            <a:ext cx="53568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867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578" name="Google Shape;3578;p16"/>
          <p:cNvSpPr txBox="1">
            <a:spLocks noGrp="1"/>
          </p:cNvSpPr>
          <p:nvPr>
            <p:ph type="title" idx="4" hasCustomPrompt="1"/>
          </p:nvPr>
        </p:nvSpPr>
        <p:spPr>
          <a:xfrm>
            <a:off x="5304567" y="4603067"/>
            <a:ext cx="4780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7066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200"/>
              <a:buNone/>
              <a:defRPr sz="8266">
                <a:solidFill>
                  <a:schemeClr val="lt2"/>
                </a:solidFill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3579" name="Google Shape;3579;p16"/>
          <p:cNvSpPr txBox="1">
            <a:spLocks noGrp="1"/>
          </p:cNvSpPr>
          <p:nvPr>
            <p:ph type="subTitle" idx="5"/>
          </p:nvPr>
        </p:nvSpPr>
        <p:spPr>
          <a:xfrm>
            <a:off x="4727767" y="5544433"/>
            <a:ext cx="53568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867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842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bg>
      <p:bgPr>
        <a:solidFill>
          <a:schemeClr val="bg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ctrTitle"/>
          </p:nvPr>
        </p:nvSpPr>
        <p:spPr>
          <a:xfrm>
            <a:off x="1470567" y="2109367"/>
            <a:ext cx="1906000" cy="10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4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Staatliche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 dirty="0"/>
          </a:p>
        </p:txBody>
      </p:sp>
      <p:sp>
        <p:nvSpPr>
          <p:cNvPr id="96" name="Google Shape;96;p15"/>
          <p:cNvSpPr txBox="1">
            <a:spLocks noGrp="1"/>
          </p:cNvSpPr>
          <p:nvPr>
            <p:ph type="subTitle" idx="1"/>
          </p:nvPr>
        </p:nvSpPr>
        <p:spPr>
          <a:xfrm>
            <a:off x="1189681" y="3903617"/>
            <a:ext cx="2437200" cy="2228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R="95998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ctrTitle" idx="2"/>
          </p:nvPr>
        </p:nvSpPr>
        <p:spPr>
          <a:xfrm>
            <a:off x="5114683" y="2109367"/>
            <a:ext cx="1906000" cy="10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4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Staatliche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ubTitle" idx="3"/>
          </p:nvPr>
        </p:nvSpPr>
        <p:spPr>
          <a:xfrm>
            <a:off x="4833815" y="3903617"/>
            <a:ext cx="2437200" cy="2228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R="95998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ctrTitle" idx="4"/>
          </p:nvPr>
        </p:nvSpPr>
        <p:spPr>
          <a:xfrm>
            <a:off x="8758700" y="2109367"/>
            <a:ext cx="1906000" cy="105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4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Staatliche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Staatliches"/>
              <a:buNone/>
              <a:defRPr sz="3200" b="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subTitle" idx="5"/>
          </p:nvPr>
        </p:nvSpPr>
        <p:spPr>
          <a:xfrm>
            <a:off x="8477948" y="3903617"/>
            <a:ext cx="2437200" cy="2228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R="95998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ctrTitle" idx="6"/>
          </p:nvPr>
        </p:nvSpPr>
        <p:spPr>
          <a:xfrm>
            <a:off x="6907533" y="609733"/>
            <a:ext cx="4259600" cy="64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2D406A"/>
              </a:buClr>
              <a:buSzPts val="2400"/>
              <a:buNone/>
              <a:defRPr sz="2400" b="0">
                <a:latin typeface="Staatliches"/>
                <a:ea typeface="Staatliches"/>
                <a:cs typeface="Staatliches"/>
                <a:sym typeface="Staatliche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800"/>
              <a:buNone/>
              <a:defRPr sz="2400" b="0">
                <a:solidFill>
                  <a:srgbClr val="338987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4119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4"/>
          <p:cNvSpPr txBox="1">
            <a:spLocks noGrp="1"/>
          </p:cNvSpPr>
          <p:nvPr>
            <p:ph type="subTitle" idx="1"/>
          </p:nvPr>
        </p:nvSpPr>
        <p:spPr>
          <a:xfrm flipH="1">
            <a:off x="4749051" y="3586167"/>
            <a:ext cx="2040800" cy="16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867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14"/>
          <p:cNvSpPr txBox="1">
            <a:spLocks noGrp="1"/>
          </p:cNvSpPr>
          <p:nvPr>
            <p:ph type="subTitle" idx="2"/>
          </p:nvPr>
        </p:nvSpPr>
        <p:spPr>
          <a:xfrm flipH="1">
            <a:off x="8526933" y="3586167"/>
            <a:ext cx="2064400" cy="16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14"/>
          <p:cNvSpPr txBox="1">
            <a:spLocks noGrp="1"/>
          </p:cNvSpPr>
          <p:nvPr>
            <p:ph type="subTitle" idx="3"/>
          </p:nvPr>
        </p:nvSpPr>
        <p:spPr>
          <a:xfrm flipH="1">
            <a:off x="1102400" y="3586233"/>
            <a:ext cx="2064400" cy="16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14"/>
          <p:cNvSpPr txBox="1">
            <a:spLocks noGrp="1"/>
          </p:cNvSpPr>
          <p:nvPr>
            <p:ph type="title"/>
          </p:nvPr>
        </p:nvSpPr>
        <p:spPr>
          <a:xfrm>
            <a:off x="793484" y="739372"/>
            <a:ext cx="10431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03" name="Google Shape;303;p14"/>
          <p:cNvSpPr txBox="1">
            <a:spLocks noGrp="1"/>
          </p:cNvSpPr>
          <p:nvPr>
            <p:ph type="title" idx="4"/>
          </p:nvPr>
        </p:nvSpPr>
        <p:spPr>
          <a:xfrm>
            <a:off x="4592787" y="3050545"/>
            <a:ext cx="2374400" cy="5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667" i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04" name="Google Shape;304;p14"/>
          <p:cNvSpPr txBox="1">
            <a:spLocks noGrp="1"/>
          </p:cNvSpPr>
          <p:nvPr>
            <p:ph type="title" idx="5"/>
          </p:nvPr>
        </p:nvSpPr>
        <p:spPr>
          <a:xfrm>
            <a:off x="947387" y="3050545"/>
            <a:ext cx="2374400" cy="5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667" i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05" name="Google Shape;305;p14"/>
          <p:cNvSpPr txBox="1">
            <a:spLocks noGrp="1"/>
          </p:cNvSpPr>
          <p:nvPr>
            <p:ph type="title" idx="6"/>
          </p:nvPr>
        </p:nvSpPr>
        <p:spPr>
          <a:xfrm>
            <a:off x="8372119" y="3050545"/>
            <a:ext cx="2374000" cy="5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667" i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33F2B7-C40B-4A51-8DDC-DE1AD9F11AB1}"/>
              </a:ext>
            </a:extLst>
          </p:cNvPr>
          <p:cNvSpPr/>
          <p:nvPr userDrawn="1"/>
        </p:nvSpPr>
        <p:spPr>
          <a:xfrm>
            <a:off x="3" y="6461356"/>
            <a:ext cx="12192000" cy="396644"/>
          </a:xfrm>
          <a:prstGeom prst="rect">
            <a:avLst/>
          </a:prstGeom>
          <a:solidFill>
            <a:srgbClr val="5AB7B2"/>
          </a:solidFill>
          <a:ln>
            <a:solidFill>
              <a:srgbClr val="5AB7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ln>
                <a:solidFill>
                  <a:srgbClr val="5AB7B2"/>
                </a:solidFill>
              </a:ln>
              <a:solidFill>
                <a:srgbClr val="5AB7B2"/>
              </a:solidFill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65A112B-0CA9-403A-B81F-D8EAE0950902}"/>
              </a:ext>
            </a:extLst>
          </p:cNvPr>
          <p:cNvSpPr/>
          <p:nvPr userDrawn="1"/>
        </p:nvSpPr>
        <p:spPr>
          <a:xfrm flipV="1">
            <a:off x="890176" y="6448360"/>
            <a:ext cx="293537" cy="210980"/>
          </a:xfrm>
          <a:prstGeom prst="triangl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aseline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901DCC-D31B-4FB4-B8F1-CC2933849535}"/>
              </a:ext>
            </a:extLst>
          </p:cNvPr>
          <p:cNvSpPr txBox="1"/>
          <p:nvPr userDrawn="1"/>
        </p:nvSpPr>
        <p:spPr>
          <a:xfrm>
            <a:off x="6618803" y="6484765"/>
            <a:ext cx="5910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www.ChoosingWiselyCanada.org   |   @ChooseWiselyCA</a:t>
            </a:r>
          </a:p>
        </p:txBody>
      </p:sp>
    </p:spTree>
    <p:extLst>
      <p:ext uri="{BB962C8B-B14F-4D97-AF65-F5344CB8AC3E}">
        <p14:creationId xmlns:p14="http://schemas.microsoft.com/office/powerpoint/2010/main" val="405687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D69017-8695-0F80-A7B2-69D56CE675E3}"/>
              </a:ext>
            </a:extLst>
          </p:cNvPr>
          <p:cNvCxnSpPr>
            <a:cxnSpLocks/>
          </p:cNvCxnSpPr>
          <p:nvPr userDrawn="1"/>
        </p:nvCxnSpPr>
        <p:spPr>
          <a:xfrm>
            <a:off x="0" y="6555179"/>
            <a:ext cx="95002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58A59EB-1250-2A12-5560-053F8BB151B2}"/>
              </a:ext>
            </a:extLst>
          </p:cNvPr>
          <p:cNvSpPr txBox="1"/>
          <p:nvPr userDrawn="1"/>
        </p:nvSpPr>
        <p:spPr>
          <a:xfrm>
            <a:off x="9661566" y="6344475"/>
            <a:ext cx="23513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Labs Wisely</a:t>
            </a:r>
          </a:p>
          <a:p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11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8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9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0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9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756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9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4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06FA-59E6-6544-B1FA-6A7FD8F86AF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83DB9-E019-EA4F-8BB4-D63C24517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2442;p41">
            <a:extLst>
              <a:ext uri="{FF2B5EF4-FFF2-40B4-BE49-F238E27FC236}">
                <a16:creationId xmlns:a16="http://schemas.microsoft.com/office/drawing/2014/main" id="{C505F458-E69F-2ED0-F348-FF5A25A217D5}"/>
              </a:ext>
            </a:extLst>
          </p:cNvPr>
          <p:cNvSpPr/>
          <p:nvPr/>
        </p:nvSpPr>
        <p:spPr>
          <a:xfrm>
            <a:off x="-486006" y="5386823"/>
            <a:ext cx="38128" cy="43"/>
          </a:xfrm>
          <a:custGeom>
            <a:avLst/>
            <a:gdLst/>
            <a:ahLst/>
            <a:cxnLst/>
            <a:rect l="l" t="t" r="r" b="b"/>
            <a:pathLst>
              <a:path w="893" h="1" fill="none" extrusionOk="0">
                <a:moveTo>
                  <a:pt x="0" y="1"/>
                </a:moveTo>
                <a:lnTo>
                  <a:pt x="892" y="1"/>
                </a:lnTo>
              </a:path>
            </a:pathLst>
          </a:custGeom>
          <a:noFill/>
          <a:ln w="3800" cap="flat" cmpd="sng">
            <a:solidFill>
              <a:srgbClr val="1F1F1F"/>
            </a:solidFill>
            <a:prstDash val="solid"/>
            <a:miter lim="892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Google Shape;97;p15">
            <a:extLst>
              <a:ext uri="{FF2B5EF4-FFF2-40B4-BE49-F238E27FC236}">
                <a16:creationId xmlns:a16="http://schemas.microsoft.com/office/drawing/2014/main" id="{35A327CA-8035-3549-8A62-1D3D710E5DB3}"/>
              </a:ext>
            </a:extLst>
          </p:cNvPr>
          <p:cNvSpPr/>
          <p:nvPr/>
        </p:nvSpPr>
        <p:spPr>
          <a:xfrm>
            <a:off x="2036768" y="193932"/>
            <a:ext cx="8237946" cy="811467"/>
          </a:xfrm>
          <a:prstGeom prst="roundRect">
            <a:avLst>
              <a:gd name="adj" fmla="val 19858"/>
            </a:avLst>
          </a:prstGeom>
          <a:solidFill>
            <a:srgbClr val="CDDFCE">
              <a:alpha val="62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Google Shape;98;p15">
            <a:extLst>
              <a:ext uri="{FF2B5EF4-FFF2-40B4-BE49-F238E27FC236}">
                <a16:creationId xmlns:a16="http://schemas.microsoft.com/office/drawing/2014/main" id="{0B187006-E330-39B4-B472-91CB4CEBB329}"/>
              </a:ext>
            </a:extLst>
          </p:cNvPr>
          <p:cNvSpPr/>
          <p:nvPr/>
        </p:nvSpPr>
        <p:spPr>
          <a:xfrm>
            <a:off x="2072536" y="251110"/>
            <a:ext cx="8202178" cy="811467"/>
          </a:xfrm>
          <a:prstGeom prst="roundRect">
            <a:avLst>
              <a:gd name="adj" fmla="val 1189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Google Shape;2457;p41">
            <a:extLst>
              <a:ext uri="{FF2B5EF4-FFF2-40B4-BE49-F238E27FC236}">
                <a16:creationId xmlns:a16="http://schemas.microsoft.com/office/drawing/2014/main" id="{5AE0F7BA-D5AE-7058-F4E7-F6AF43C6AD8A}"/>
              </a:ext>
            </a:extLst>
          </p:cNvPr>
          <p:cNvSpPr txBox="1">
            <a:spLocks/>
          </p:cNvSpPr>
          <p:nvPr/>
        </p:nvSpPr>
        <p:spPr>
          <a:xfrm>
            <a:off x="2271407" y="-126465"/>
            <a:ext cx="9576465" cy="15666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Using Labs Wisely Progress Update </a:t>
            </a:r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CB6F3796-4AC9-75CA-9E4F-BAF71DF5AF37}"/>
              </a:ext>
            </a:extLst>
          </p:cNvPr>
          <p:cNvSpPr txBox="1">
            <a:spLocks/>
          </p:cNvSpPr>
          <p:nvPr/>
        </p:nvSpPr>
        <p:spPr>
          <a:xfrm>
            <a:off x="1296364" y="1600443"/>
            <a:ext cx="10313043" cy="4351338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marR="95998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95998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700"/>
              </a:spcAft>
              <a:buClrTx/>
              <a:buSzPts val="1100"/>
              <a:buFont typeface="Arial" panose="020B0604020202020204" pitchFamily="34" charset="0"/>
              <a:buChar char="•"/>
              <a:tabLst/>
              <a:defRPr/>
            </a:pPr>
            <a:endParaRPr kumimoji="0" lang="en-CA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CF87E5D-0332-539B-CF81-424A3B4BA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060980"/>
              </p:ext>
            </p:extLst>
          </p:nvPr>
        </p:nvGraphicFramePr>
        <p:xfrm>
          <a:off x="958542" y="1281757"/>
          <a:ext cx="10274915" cy="49103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50418">
                  <a:extLst>
                    <a:ext uri="{9D8B030D-6E8A-4147-A177-3AD203B41FA5}">
                      <a16:colId xmlns:a16="http://schemas.microsoft.com/office/drawing/2014/main" val="2412247976"/>
                    </a:ext>
                  </a:extLst>
                </a:gridCol>
                <a:gridCol w="8124497">
                  <a:extLst>
                    <a:ext uri="{9D8B030D-6E8A-4147-A177-3AD203B41FA5}">
                      <a16:colId xmlns:a16="http://schemas.microsoft.com/office/drawing/2014/main" val="3782234204"/>
                    </a:ext>
                  </a:extLst>
                </a:gridCol>
              </a:tblGrid>
              <a:tr h="130052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Lan Target: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845483"/>
                  </a:ext>
                </a:extLst>
              </a:tr>
              <a:tr h="100882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Relevant Choosing Wisely Canada recommendation: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8634"/>
                  </a:ext>
                </a:extLst>
              </a:tr>
              <a:tr h="1300521">
                <a:tc>
                  <a:txBody>
                    <a:bodyPr/>
                    <a:lstStyle/>
                    <a:p>
                      <a:r>
                        <a:rPr lang="en-C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Baseline data: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70365"/>
                  </a:ext>
                </a:extLst>
              </a:tr>
              <a:tr h="1300521">
                <a:tc>
                  <a:txBody>
                    <a:bodyPr/>
                    <a:lstStyle/>
                    <a:p>
                      <a:r>
                        <a:rPr lang="en-CA" b="1" dirty="0"/>
                        <a:t>AIM Statement: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599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34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2442;p41">
            <a:extLst>
              <a:ext uri="{FF2B5EF4-FFF2-40B4-BE49-F238E27FC236}">
                <a16:creationId xmlns:a16="http://schemas.microsoft.com/office/drawing/2014/main" id="{C505F458-E69F-2ED0-F348-FF5A25A217D5}"/>
              </a:ext>
            </a:extLst>
          </p:cNvPr>
          <p:cNvSpPr/>
          <p:nvPr/>
        </p:nvSpPr>
        <p:spPr>
          <a:xfrm>
            <a:off x="-486006" y="5386823"/>
            <a:ext cx="38128" cy="43"/>
          </a:xfrm>
          <a:custGeom>
            <a:avLst/>
            <a:gdLst/>
            <a:ahLst/>
            <a:cxnLst/>
            <a:rect l="l" t="t" r="r" b="b"/>
            <a:pathLst>
              <a:path w="893" h="1" fill="none" extrusionOk="0">
                <a:moveTo>
                  <a:pt x="0" y="1"/>
                </a:moveTo>
                <a:lnTo>
                  <a:pt x="892" y="1"/>
                </a:lnTo>
              </a:path>
            </a:pathLst>
          </a:custGeom>
          <a:noFill/>
          <a:ln w="3800" cap="flat" cmpd="sng">
            <a:solidFill>
              <a:srgbClr val="1F1F1F"/>
            </a:solidFill>
            <a:prstDash val="solid"/>
            <a:miter lim="892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Google Shape;97;p15">
            <a:extLst>
              <a:ext uri="{FF2B5EF4-FFF2-40B4-BE49-F238E27FC236}">
                <a16:creationId xmlns:a16="http://schemas.microsoft.com/office/drawing/2014/main" id="{35A327CA-8035-3549-8A62-1D3D710E5DB3}"/>
              </a:ext>
            </a:extLst>
          </p:cNvPr>
          <p:cNvSpPr/>
          <p:nvPr/>
        </p:nvSpPr>
        <p:spPr>
          <a:xfrm>
            <a:off x="2036768" y="443307"/>
            <a:ext cx="8237946" cy="811467"/>
          </a:xfrm>
          <a:prstGeom prst="roundRect">
            <a:avLst>
              <a:gd name="adj" fmla="val 19858"/>
            </a:avLst>
          </a:prstGeom>
          <a:solidFill>
            <a:srgbClr val="CDDFCE">
              <a:alpha val="62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Google Shape;98;p15">
            <a:extLst>
              <a:ext uri="{FF2B5EF4-FFF2-40B4-BE49-F238E27FC236}">
                <a16:creationId xmlns:a16="http://schemas.microsoft.com/office/drawing/2014/main" id="{0B187006-E330-39B4-B472-91CB4CEBB329}"/>
              </a:ext>
            </a:extLst>
          </p:cNvPr>
          <p:cNvSpPr/>
          <p:nvPr/>
        </p:nvSpPr>
        <p:spPr>
          <a:xfrm>
            <a:off x="2072535" y="467706"/>
            <a:ext cx="8202178" cy="811467"/>
          </a:xfrm>
          <a:prstGeom prst="roundRect">
            <a:avLst>
              <a:gd name="adj" fmla="val 1189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Google Shape;2457;p41">
            <a:extLst>
              <a:ext uri="{FF2B5EF4-FFF2-40B4-BE49-F238E27FC236}">
                <a16:creationId xmlns:a16="http://schemas.microsoft.com/office/drawing/2014/main" id="{5AE0F7BA-D5AE-7058-F4E7-F6AF43C6AD8A}"/>
              </a:ext>
            </a:extLst>
          </p:cNvPr>
          <p:cNvSpPr txBox="1">
            <a:spLocks/>
          </p:cNvSpPr>
          <p:nvPr/>
        </p:nvSpPr>
        <p:spPr>
          <a:xfrm>
            <a:off x="2271407" y="122910"/>
            <a:ext cx="9576465" cy="15666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Using Labs Wisely Progress Update </a:t>
            </a:r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CB6F3796-4AC9-75CA-9E4F-BAF71DF5AF37}"/>
              </a:ext>
            </a:extLst>
          </p:cNvPr>
          <p:cNvSpPr txBox="1">
            <a:spLocks/>
          </p:cNvSpPr>
          <p:nvPr/>
        </p:nvSpPr>
        <p:spPr>
          <a:xfrm>
            <a:off x="1296364" y="1600443"/>
            <a:ext cx="10313043" cy="4351338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marR="95998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95998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700"/>
              </a:spcAft>
              <a:buClrTx/>
              <a:buSzPts val="1100"/>
              <a:buFont typeface="Arial" panose="020B0604020202020204" pitchFamily="34" charset="0"/>
              <a:buChar char="•"/>
              <a:tabLst/>
              <a:defRPr/>
            </a:pPr>
            <a:endParaRPr kumimoji="0" lang="en-CA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CF87E5D-0332-539B-CF81-424A3B4BA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447742"/>
              </p:ext>
            </p:extLst>
          </p:nvPr>
        </p:nvGraphicFramePr>
        <p:xfrm>
          <a:off x="746051" y="1689527"/>
          <a:ext cx="10591744" cy="43512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1087">
                  <a:extLst>
                    <a:ext uri="{9D8B030D-6E8A-4147-A177-3AD203B41FA5}">
                      <a16:colId xmlns:a16="http://schemas.microsoft.com/office/drawing/2014/main" val="2412247976"/>
                    </a:ext>
                  </a:extLst>
                </a:gridCol>
                <a:gridCol w="8550657">
                  <a:extLst>
                    <a:ext uri="{9D8B030D-6E8A-4147-A177-3AD203B41FA5}">
                      <a16:colId xmlns:a16="http://schemas.microsoft.com/office/drawing/2014/main" val="3782234204"/>
                    </a:ext>
                  </a:extLst>
                </a:gridCol>
              </a:tblGrid>
              <a:tr h="2207551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What interventions were planned/executed?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8634"/>
                  </a:ext>
                </a:extLst>
              </a:tr>
              <a:tr h="2143742">
                <a:tc>
                  <a:txBody>
                    <a:bodyPr/>
                    <a:lstStyle/>
                    <a:p>
                      <a:r>
                        <a:rPr lang="en-C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Results?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7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5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2442;p41">
            <a:extLst>
              <a:ext uri="{FF2B5EF4-FFF2-40B4-BE49-F238E27FC236}">
                <a16:creationId xmlns:a16="http://schemas.microsoft.com/office/drawing/2014/main" id="{C505F458-E69F-2ED0-F348-FF5A25A217D5}"/>
              </a:ext>
            </a:extLst>
          </p:cNvPr>
          <p:cNvSpPr/>
          <p:nvPr/>
        </p:nvSpPr>
        <p:spPr>
          <a:xfrm>
            <a:off x="-486006" y="5386823"/>
            <a:ext cx="38128" cy="43"/>
          </a:xfrm>
          <a:custGeom>
            <a:avLst/>
            <a:gdLst/>
            <a:ahLst/>
            <a:cxnLst/>
            <a:rect l="l" t="t" r="r" b="b"/>
            <a:pathLst>
              <a:path w="893" h="1" fill="none" extrusionOk="0">
                <a:moveTo>
                  <a:pt x="0" y="1"/>
                </a:moveTo>
                <a:lnTo>
                  <a:pt x="892" y="1"/>
                </a:lnTo>
              </a:path>
            </a:pathLst>
          </a:custGeom>
          <a:noFill/>
          <a:ln w="3800" cap="flat" cmpd="sng">
            <a:solidFill>
              <a:srgbClr val="1F1F1F"/>
            </a:solidFill>
            <a:prstDash val="solid"/>
            <a:miter lim="892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Google Shape;97;p15">
            <a:extLst>
              <a:ext uri="{FF2B5EF4-FFF2-40B4-BE49-F238E27FC236}">
                <a16:creationId xmlns:a16="http://schemas.microsoft.com/office/drawing/2014/main" id="{35A327CA-8035-3549-8A62-1D3D710E5DB3}"/>
              </a:ext>
            </a:extLst>
          </p:cNvPr>
          <p:cNvSpPr/>
          <p:nvPr/>
        </p:nvSpPr>
        <p:spPr>
          <a:xfrm>
            <a:off x="2036768" y="443307"/>
            <a:ext cx="8237946" cy="811467"/>
          </a:xfrm>
          <a:prstGeom prst="roundRect">
            <a:avLst>
              <a:gd name="adj" fmla="val 19858"/>
            </a:avLst>
          </a:prstGeom>
          <a:solidFill>
            <a:srgbClr val="CDDFCE">
              <a:alpha val="62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Google Shape;98;p15">
            <a:extLst>
              <a:ext uri="{FF2B5EF4-FFF2-40B4-BE49-F238E27FC236}">
                <a16:creationId xmlns:a16="http://schemas.microsoft.com/office/drawing/2014/main" id="{0B187006-E330-39B4-B472-91CB4CEBB329}"/>
              </a:ext>
            </a:extLst>
          </p:cNvPr>
          <p:cNvSpPr/>
          <p:nvPr/>
        </p:nvSpPr>
        <p:spPr>
          <a:xfrm>
            <a:off x="2072535" y="467706"/>
            <a:ext cx="8202178" cy="811467"/>
          </a:xfrm>
          <a:prstGeom prst="roundRect">
            <a:avLst>
              <a:gd name="adj" fmla="val 1189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Google Shape;2457;p41">
            <a:extLst>
              <a:ext uri="{FF2B5EF4-FFF2-40B4-BE49-F238E27FC236}">
                <a16:creationId xmlns:a16="http://schemas.microsoft.com/office/drawing/2014/main" id="{5AE0F7BA-D5AE-7058-F4E7-F6AF43C6AD8A}"/>
              </a:ext>
            </a:extLst>
          </p:cNvPr>
          <p:cNvSpPr txBox="1">
            <a:spLocks/>
          </p:cNvSpPr>
          <p:nvPr/>
        </p:nvSpPr>
        <p:spPr>
          <a:xfrm>
            <a:off x="2271407" y="122910"/>
            <a:ext cx="9576465" cy="15666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Using Labs Wisely Progress Update </a:t>
            </a:r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CB6F3796-4AC9-75CA-9E4F-BAF71DF5AF37}"/>
              </a:ext>
            </a:extLst>
          </p:cNvPr>
          <p:cNvSpPr txBox="1">
            <a:spLocks/>
          </p:cNvSpPr>
          <p:nvPr/>
        </p:nvSpPr>
        <p:spPr>
          <a:xfrm>
            <a:off x="1296364" y="1600443"/>
            <a:ext cx="10313043" cy="4351338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marR="95998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95998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700"/>
              </a:spcAft>
              <a:buClrTx/>
              <a:buSzPts val="1100"/>
              <a:buFont typeface="Arial" panose="020B0604020202020204" pitchFamily="34" charset="0"/>
              <a:buChar char="•"/>
              <a:tabLst/>
              <a:defRPr/>
            </a:pPr>
            <a:endParaRPr kumimoji="0" lang="en-CA" sz="2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CF87E5D-0332-539B-CF81-424A3B4BA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02203"/>
              </p:ext>
            </p:extLst>
          </p:nvPr>
        </p:nvGraphicFramePr>
        <p:xfrm>
          <a:off x="527165" y="1689527"/>
          <a:ext cx="11082242" cy="43512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5609">
                  <a:extLst>
                    <a:ext uri="{9D8B030D-6E8A-4147-A177-3AD203B41FA5}">
                      <a16:colId xmlns:a16="http://schemas.microsoft.com/office/drawing/2014/main" val="2412247976"/>
                    </a:ext>
                  </a:extLst>
                </a:gridCol>
                <a:gridCol w="8946633">
                  <a:extLst>
                    <a:ext uri="{9D8B030D-6E8A-4147-A177-3AD203B41FA5}">
                      <a16:colId xmlns:a16="http://schemas.microsoft.com/office/drawing/2014/main" val="3782234204"/>
                    </a:ext>
                  </a:extLst>
                </a:gridCol>
              </a:tblGrid>
              <a:tr h="1336043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Main Barriers/Facilitators: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8634"/>
                  </a:ext>
                </a:extLst>
              </a:tr>
              <a:tr h="1303343">
                <a:tc>
                  <a:txBody>
                    <a:bodyPr/>
                    <a:lstStyle/>
                    <a:p>
                      <a:r>
                        <a:rPr lang="en-C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Lessons Learned: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70365"/>
                  </a:ext>
                </a:extLst>
              </a:tr>
              <a:tr h="1711866">
                <a:tc>
                  <a:txBody>
                    <a:bodyPr/>
                    <a:lstStyle/>
                    <a:p>
                      <a:r>
                        <a:rPr lang="en-C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 Steps: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54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385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50</Words>
  <Application>Microsoft Office PowerPoint</Application>
  <PresentationFormat>Widescreen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Raleway</vt:lpstr>
      <vt:lpstr>Segoe UI</vt:lpstr>
      <vt:lpstr>Staatliches</vt:lpstr>
      <vt:lpstr>Tahoma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Choosing Wisely Canada</dc:creator>
  <cp:lastModifiedBy>Hurwitz, Gillian</cp:lastModifiedBy>
  <cp:revision>3</cp:revision>
  <dcterms:created xsi:type="dcterms:W3CDTF">2023-01-11T20:41:17Z</dcterms:created>
  <dcterms:modified xsi:type="dcterms:W3CDTF">2024-09-16T13:34:45Z</dcterms:modified>
</cp:coreProperties>
</file>